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  <p:sldMasterId id="2147483697" r:id="rId5"/>
    <p:sldMasterId id="2147483729" r:id="rId6"/>
    <p:sldMasterId id="2147483754" r:id="rId7"/>
  </p:sldMasterIdLst>
  <p:notesMasterIdLst>
    <p:notesMasterId r:id="rId26"/>
  </p:notesMasterIdLst>
  <p:sldIdLst>
    <p:sldId id="284" r:id="rId8"/>
    <p:sldId id="287" r:id="rId9"/>
    <p:sldId id="288" r:id="rId10"/>
    <p:sldId id="296" r:id="rId11"/>
    <p:sldId id="298" r:id="rId12"/>
    <p:sldId id="299" r:id="rId13"/>
    <p:sldId id="297" r:id="rId14"/>
    <p:sldId id="300" r:id="rId15"/>
    <p:sldId id="303" r:id="rId16"/>
    <p:sldId id="304" r:id="rId17"/>
    <p:sldId id="306" r:id="rId18"/>
    <p:sldId id="308" r:id="rId19"/>
    <p:sldId id="310" r:id="rId20"/>
    <p:sldId id="309" r:id="rId21"/>
    <p:sldId id="311" r:id="rId22"/>
    <p:sldId id="312" r:id="rId23"/>
    <p:sldId id="301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45BE64-D3A8-72DA-1A3A-D2B1A3CD456B}" name="Richelle Smith" initials="RS" userId="S::rsmith@westmiworks.org::591793c4-c735-43a4-958e-222777ad5394" providerId="AD"/>
  <p188:author id="{0D70E786-7B8F-A5FF-1BB9-76FBD592646E}" name="Olivia Blomstrom" initials="OB" userId="S::oblomstrom@westmiworks.org::c72a4822-996a-4a05-befa-85f1b3ab159a" providerId="AD"/>
  <p188:author id="{3957B2AD-7866-5A22-A599-E5095B9B7A6A}" name="Chrissy Douglas" initials="CD" userId="S::cdouglas@westmiworks.org::0b5bcbcf-c5d9-44d2-84ec-015ee82613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F17C62-1FCB-235C-33A4-15558F8D6D13}" v="174" dt="2024-09-05T12:25:27.954"/>
    <p1510:client id="{54970A1E-D5E1-D05B-2AD3-B8A9BC18CF4C}" v="331" dt="2024-09-05T19:54:00.300"/>
    <p1510:client id="{56145389-3D4E-BB38-04F2-538B17E64632}" v="348" dt="2024-09-05T18:35:43.966"/>
    <p1510:client id="{7A9DEAFB-12E5-49F2-809C-720DAD57DFD7}" v="4265" dt="2024-09-05T13:22:40.799"/>
    <p1510:client id="{8ED6E253-F466-4BC2-9ED9-A5C96500FFEC}" v="2" dt="2024-09-05T19:04:58.366"/>
    <p1510:client id="{9AF103E0-BC77-3495-5F84-34820630582D}" v="192" dt="2024-09-05T19:04:05.539"/>
    <p1510:client id="{D22A2364-76DD-4CFA-87B2-9CEE78AB7427}" v="1" dt="2024-09-05T20:00:50.903"/>
    <p1510:client id="{DCE467AE-72EF-4ACF-880A-E2ACDC5BFCED}" v="79" dt="2024-09-05T12:11:59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40" autoAdjust="0"/>
  </p:normalViewPr>
  <p:slideViewPr>
    <p:cSldViewPr snapToGrid="0">
      <p:cViewPr varScale="1">
        <p:scale>
          <a:sx n="90" d="100"/>
          <a:sy n="90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B7DFE-0258-4F30-B6F5-01CF451BC026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25ABB-A838-4F74-835C-D2B26D0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7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D0774-F699-4A11-8D21-49424837FD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16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94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45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6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05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08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4999"/>
              </a:lnSpc>
              <a:spcAft>
                <a:spcPts val="8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5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39600-C017-416E-BF4D-FA8B7B73C1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4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5bfb598d38_5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5" name="Google Shape;355;g5bfb598d38_5_122:notes"/>
          <p:cNvSpPr txBox="1">
            <a:spLocks noGrp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g5bfb598d38_5_1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0" b="1">
                <a:solidFill>
                  <a:srgbClr val="FAC93D"/>
                </a:solidFill>
                <a:latin typeface="Roboto"/>
                <a:ea typeface="Roboto"/>
                <a:cs typeface="Roboto"/>
                <a:sym typeface="Roboto"/>
              </a:rPr>
              <a:t>18</a:t>
            </a:fld>
            <a:endParaRPr sz="6000" b="1">
              <a:solidFill>
                <a:srgbClr val="FAC93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1164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39600-C017-416E-BF4D-FA8B7B73C1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74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85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3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39600-C017-416E-BF4D-FA8B7B73C1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44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6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25ABB-A838-4F74-835C-D2B26D0F9E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3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3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8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0"/>
          <p:cNvSpPr/>
          <p:nvPr/>
        </p:nvSpPr>
        <p:spPr>
          <a:xfrm>
            <a:off x="-10715" y="0"/>
            <a:ext cx="4277916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>
              <a:defRPr sz="3200">
                <a:solidFill>
                  <a:srgbClr val="53585F"/>
                </a:solidFill>
              </a:defRPr>
            </a:pPr>
            <a:endParaRPr sz="12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0BB8F-10A3-4E1E-95E8-9C509B2965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4243" y="1066799"/>
            <a:ext cx="3048000" cy="47244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5B890-E7D6-472C-A5D8-0CC02D870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2799" y="1124743"/>
            <a:ext cx="6040438" cy="460851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E092FB-383C-4005-9386-9A200E40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EC624E-2406-45B9-AD07-38DBB4D772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359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Final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0"/>
          <p:cNvSpPr/>
          <p:nvPr/>
        </p:nvSpPr>
        <p:spPr>
          <a:xfrm>
            <a:off x="-10716" y="0"/>
            <a:ext cx="12216607" cy="378454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>
              <a:defRPr sz="3200">
                <a:solidFill>
                  <a:srgbClr val="53585F"/>
                </a:solidFill>
              </a:defRPr>
            </a:pPr>
            <a:endParaRPr sz="1200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CBB0ED6-7BAD-44BA-B742-5E0585F337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609600"/>
            <a:ext cx="4495800" cy="1932988"/>
          </a:xfrm>
          <a:prstGeom prst="rect">
            <a:avLst/>
          </a:prstGeom>
        </p:spPr>
      </p:pic>
      <p:pic>
        <p:nvPicPr>
          <p:cNvPr id="6" name="Picture 5" descr="Scatter chart&#10;&#10;Description automatically generated with low confidence">
            <a:extLst>
              <a:ext uri="{FF2B5EF4-FFF2-40B4-BE49-F238E27FC236}">
                <a16:creationId xmlns:a16="http://schemas.microsoft.com/office/drawing/2014/main" id="{2026EBE9-860B-4D2C-AD62-60D60F8C12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352" y="2894155"/>
            <a:ext cx="5629296" cy="3211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8A74A6-1442-4579-83EC-072B0A774B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05200" y="3124200"/>
            <a:ext cx="5043182" cy="1270000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bg2"/>
                </a:solidFill>
              </a:defRPr>
            </a:lvl1pPr>
            <a:lvl2pPr algn="l">
              <a:defRPr b="0">
                <a:solidFill>
                  <a:schemeClr val="bg2"/>
                </a:solidFill>
              </a:defRPr>
            </a:lvl2pPr>
            <a:lvl3pPr algn="l">
              <a:defRPr b="0">
                <a:solidFill>
                  <a:schemeClr val="bg2"/>
                </a:solidFill>
              </a:defRPr>
            </a:lvl3pPr>
            <a:lvl4pPr algn="l">
              <a:defRPr b="0">
                <a:solidFill>
                  <a:schemeClr val="bg2"/>
                </a:solidFill>
              </a:defRPr>
            </a:lvl4pPr>
            <a:lvl5pPr algn="l">
              <a:defRPr b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FCC7A-671C-465E-BDF1-E3874F4DC2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14604" y="5028480"/>
            <a:ext cx="1794914" cy="324917"/>
          </a:xfrm>
        </p:spPr>
        <p:txBody>
          <a:bodyPr anchor="ctr">
            <a:noAutofit/>
          </a:bodyPr>
          <a:lstStyle>
            <a:lvl1pPr>
              <a:defRPr sz="105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55A9906-7A11-46C1-A0AB-66F7E01B8B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14604" y="5542505"/>
            <a:ext cx="1794914" cy="324917"/>
          </a:xfrm>
        </p:spPr>
        <p:txBody>
          <a:bodyPr anchor="ctr">
            <a:noAutofit/>
          </a:bodyPr>
          <a:lstStyle>
            <a:lvl1pPr>
              <a:defRPr sz="105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D118907-2765-485A-AFE1-0E56C80236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8189" y="5028480"/>
            <a:ext cx="1794914" cy="324917"/>
          </a:xfrm>
        </p:spPr>
        <p:txBody>
          <a:bodyPr anchor="ctr">
            <a:noAutofit/>
          </a:bodyPr>
          <a:lstStyle>
            <a:lvl1pPr>
              <a:defRPr sz="105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91011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0_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0"/>
          <p:cNvSpPr/>
          <p:nvPr/>
        </p:nvSpPr>
        <p:spPr>
          <a:xfrm>
            <a:off x="-10715" y="0"/>
            <a:ext cx="4277916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>
              <a:defRPr sz="3200">
                <a:solidFill>
                  <a:srgbClr val="53585F"/>
                </a:solidFill>
              </a:defRPr>
            </a:pPr>
            <a:endParaRPr sz="12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0BB8F-10A3-4E1E-95E8-9C509B2965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4243" y="1066799"/>
            <a:ext cx="3048000" cy="47244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5B890-E7D6-472C-A5D8-0CC02D870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2799" y="1124744"/>
            <a:ext cx="6040438" cy="460851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E092FB-383C-4005-9386-9A200E40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EC624E-2406-45B9-AD07-38DBB4D772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9173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64EE0-D6AD-44D6-9CDB-4A5980C5FD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746" y="417707"/>
            <a:ext cx="11024394" cy="867569"/>
          </a:xfrm>
          <a:prstGeom prst="rect">
            <a:avLst/>
          </a:prstGeom>
        </p:spPr>
        <p:txBody>
          <a:bodyPr/>
          <a:lstStyle>
            <a:lvl1pPr algn="l">
              <a:defRPr sz="4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8001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02199F02-F392-4F1F-BB47-C53699619E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91" y="2474718"/>
            <a:ext cx="2264218" cy="9542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52EFD59-0838-452F-8E7E-F08984C79ACC}"/>
              </a:ext>
            </a:extLst>
          </p:cNvPr>
          <p:cNvSpPr txBox="1"/>
          <p:nvPr userDrawn="1"/>
        </p:nvSpPr>
        <p:spPr>
          <a:xfrm>
            <a:off x="2336995" y="3607725"/>
            <a:ext cx="783197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j-ea"/>
                <a:cs typeface="+mj-cs"/>
                <a:sym typeface="Roboto Regular"/>
              </a:rPr>
              <a:t>Creating a diverse &amp; qualified workforce </a:t>
            </a:r>
          </a:p>
          <a:p>
            <a:pPr marL="0" marR="0" indent="0" algn="ctr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j-ea"/>
                <a:cs typeface="+mj-cs"/>
                <a:sym typeface="Roboto Regular"/>
              </a:rPr>
              <a:t>for West Michigan</a:t>
            </a:r>
          </a:p>
        </p:txBody>
      </p:sp>
    </p:spTree>
    <p:extLst>
      <p:ext uri="{BB962C8B-B14F-4D97-AF65-F5344CB8AC3E}">
        <p14:creationId xmlns:p14="http://schemas.microsoft.com/office/powerpoint/2010/main" val="361935564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6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0_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0"/>
          <p:cNvSpPr/>
          <p:nvPr/>
        </p:nvSpPr>
        <p:spPr>
          <a:xfrm>
            <a:off x="-10715" y="0"/>
            <a:ext cx="4277916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>
              <a:defRPr sz="3200">
                <a:solidFill>
                  <a:srgbClr val="53585F"/>
                </a:solidFill>
              </a:defRPr>
            </a:pPr>
            <a:endParaRPr sz="12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0BB8F-10A3-4E1E-95E8-9C509B2965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4243" y="1066799"/>
            <a:ext cx="3048000" cy="47244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5B890-E7D6-472C-A5D8-0CC02D870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2799" y="1124744"/>
            <a:ext cx="6040438" cy="460851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E092FB-383C-4005-9386-9A200E40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EC624E-2406-45B9-AD07-38DBB4D772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4016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6125-517D-48CE-91BA-394EEAD45CB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0EC624E-2406-45B9-AD07-38DBB4D77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816EA2-208C-4C45-A8E3-E7E0811619C5}"/>
              </a:ext>
            </a:extLst>
          </p:cNvPr>
          <p:cNvSpPr/>
          <p:nvPr/>
        </p:nvSpPr>
        <p:spPr>
          <a:xfrm>
            <a:off x="0" y="-39328"/>
            <a:ext cx="12192000" cy="6598504"/>
          </a:xfrm>
          <a:prstGeom prst="rect">
            <a:avLst/>
          </a:prstGeom>
          <a:solidFill>
            <a:srgbClr val="F9F9F9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>
              <a:ln>
                <a:noFill/>
              </a:ln>
              <a:solidFill>
                <a:srgbClr val="53585F"/>
              </a:solidFill>
              <a:effectLst/>
              <a:uFillTx/>
              <a:latin typeface="+mj-lt"/>
              <a:ea typeface="+mj-ea"/>
              <a:cs typeface="+mj-cs"/>
              <a:sym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262963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7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1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2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9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8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E698-DE2A-4C2D-8FD9-1BB518636F6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E8A30-9D88-4EC1-B234-722A17154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55" r:id="rId10"/>
    <p:sldLayoutId id="2147483743" r:id="rId11"/>
    <p:sldLayoutId id="214748374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C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12192001" cy="12722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30200" dist="25400" dir="5400000" rotWithShape="0">
              <a:srgbClr val="000000">
                <a:alpha val="5000"/>
              </a:srgbClr>
            </a:outerShdw>
          </a:effectLst>
        </p:spPr>
        <p:txBody>
          <a:bodyPr lIns="35719" tIns="35719" rIns="35719" bIns="35719" anchor="ctr"/>
          <a:lstStyle/>
          <a:p>
            <a:pPr lvl="0" defTabSz="292100">
              <a:defRPr>
                <a:solidFill>
                  <a:srgbClr val="FFFFFE"/>
                </a:solidFill>
              </a:defRPr>
            </a:pPr>
            <a:endParaRPr sz="3000"/>
          </a:p>
        </p:txBody>
      </p:sp>
      <p:sp>
        <p:nvSpPr>
          <p:cNvPr id="3" name="Shape 3"/>
          <p:cNvSpPr/>
          <p:nvPr/>
        </p:nvSpPr>
        <p:spPr>
          <a:xfrm>
            <a:off x="-1" y="6572217"/>
            <a:ext cx="12192001" cy="285784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 defTabSz="292100"/>
            <a:endParaRPr sz="3000"/>
          </a:p>
        </p:txBody>
      </p:sp>
      <p:sp>
        <p:nvSpPr>
          <p:cNvPr id="5" name="Shape 5"/>
          <p:cNvSpPr/>
          <p:nvPr/>
        </p:nvSpPr>
        <p:spPr>
          <a:xfrm>
            <a:off x="11421170" y="6572217"/>
            <a:ext cx="770831" cy="28578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 defTabSz="292100">
              <a:defRPr sz="3200">
                <a:solidFill>
                  <a:srgbClr val="53585F"/>
                </a:solidFill>
              </a:defRPr>
            </a:pPr>
            <a:endParaRPr sz="1600"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702114" y="6615130"/>
            <a:ext cx="208943" cy="223838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normAutofit/>
          </a:bodyPr>
          <a:lstStyle>
            <a:lvl1pPr defTabSz="292100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7"/>
          <p:cNvSpPr/>
          <p:nvPr/>
        </p:nvSpPr>
        <p:spPr>
          <a:xfrm>
            <a:off x="470392" y="322275"/>
            <a:ext cx="89349" cy="70365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 defTabSz="292100">
              <a:defRPr sz="3200">
                <a:solidFill>
                  <a:srgbClr val="53585F"/>
                </a:solidFill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21536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3" r:id="rId2"/>
    <p:sldLayoutId id="2147483719" r:id="rId3"/>
  </p:sldLayoutIdLst>
  <p:transition spd="med"/>
  <p:hf hdr="0" dt="0"/>
  <p:txStyles>
    <p:titleStyle>
      <a:lvl1pPr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1pPr>
      <a:lvl2pPr indent="228600"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2pPr>
      <a:lvl3pPr indent="457200"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3pPr>
      <a:lvl4pPr indent="685800"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4pPr>
      <a:lvl5pPr indent="914400"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5pPr>
      <a:lvl6pPr indent="1143000"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6pPr>
      <a:lvl7pPr indent="1371600"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7pPr>
      <a:lvl8pPr indent="1600200"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8pPr>
      <a:lvl9pPr indent="1828800" algn="ctr" defTabSz="584200" eaLnBrk="1" hangingPunct="1">
        <a:defRPr sz="112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1pPr>
      <a:lvl2pPr indent="228600"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2pPr>
      <a:lvl3pPr indent="457200"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3pPr>
      <a:lvl4pPr indent="685800"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4pPr>
      <a:lvl5pPr indent="914400"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5pPr>
      <a:lvl6pPr indent="1143000"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6pPr>
      <a:lvl7pPr indent="1371600"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7pPr>
      <a:lvl8pPr indent="1600200"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8pPr>
      <a:lvl9pPr indent="1828800" algn="ctr" defTabSz="584200" eaLnBrk="1" hangingPunct="1">
        <a:defRPr sz="600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9pPr>
    </p:bodyStyle>
    <p:otherStyle>
      <a:lvl1pPr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1pPr>
      <a:lvl2pPr indent="228600"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2pPr>
      <a:lvl3pPr indent="457200"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3pPr>
      <a:lvl4pPr indent="685800"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4pPr>
      <a:lvl5pPr indent="914400"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5pPr>
      <a:lvl6pPr indent="1143000"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6pPr>
      <a:lvl7pPr indent="1371600"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7pPr>
      <a:lvl8pPr indent="1600200"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8pPr>
      <a:lvl9pPr indent="1828800" algn="ctr" defTabSz="584200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12192000" cy="12722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30200" dist="25400" dir="5400000" rotWithShape="0">
              <a:srgbClr val="000000">
                <a:alpha val="5000"/>
              </a:srgbClr>
            </a:outerShdw>
          </a:effectLst>
        </p:spPr>
        <p:txBody>
          <a:bodyPr lIns="26789" tIns="26789" rIns="26789" bIns="26789" anchor="ctr"/>
          <a:lstStyle/>
          <a:p>
            <a:pPr lvl="0" defTabSz="219075">
              <a:defRPr>
                <a:solidFill>
                  <a:srgbClr val="FFFFFE"/>
                </a:solidFill>
              </a:defRPr>
            </a:pPr>
            <a:endParaRPr sz="675"/>
          </a:p>
        </p:txBody>
      </p:sp>
      <p:sp>
        <p:nvSpPr>
          <p:cNvPr id="3" name="Shape 3"/>
          <p:cNvSpPr/>
          <p:nvPr/>
        </p:nvSpPr>
        <p:spPr>
          <a:xfrm>
            <a:off x="0" y="6572217"/>
            <a:ext cx="12192000" cy="285784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/>
            <a:endParaRPr sz="675"/>
          </a:p>
        </p:txBody>
      </p:sp>
      <p:sp>
        <p:nvSpPr>
          <p:cNvPr id="5" name="Shape 5"/>
          <p:cNvSpPr/>
          <p:nvPr/>
        </p:nvSpPr>
        <p:spPr>
          <a:xfrm>
            <a:off x="11421171" y="6572217"/>
            <a:ext cx="770831" cy="28578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>
              <a:defRPr sz="3200">
                <a:solidFill>
                  <a:srgbClr val="53585F"/>
                </a:solidFill>
              </a:defRPr>
            </a:pPr>
            <a:endParaRPr sz="1200"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702115" y="6598504"/>
            <a:ext cx="208943" cy="223838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ctr">
            <a:noAutofit/>
          </a:bodyPr>
          <a:lstStyle>
            <a:lvl1pPr defTabSz="219075">
              <a:defRPr sz="1050" b="0">
                <a:solidFill>
                  <a:schemeClr val="tx1"/>
                </a:solidFill>
              </a:defRPr>
            </a:lvl1pPr>
          </a:lstStyle>
          <a:p>
            <a:fld id="{C0EC624E-2406-45B9-AD07-38DBB4D77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hape 7"/>
          <p:cNvSpPr/>
          <p:nvPr/>
        </p:nvSpPr>
        <p:spPr>
          <a:xfrm>
            <a:off x="470392" y="322277"/>
            <a:ext cx="89349" cy="70365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>
              <a:defRPr sz="3200">
                <a:solidFill>
                  <a:srgbClr val="53585F"/>
                </a:solidFill>
              </a:defRPr>
            </a:pPr>
            <a:endParaRPr sz="120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8D09A980-16FC-493D-B37E-F6A0E7BB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276"/>
            <a:ext cx="10515600" cy="70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DF9E68-D26A-4F78-B540-140BC6763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4311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</p:sldLayoutIdLst>
  <p:transition spd="med"/>
  <p:hf hdr="0" ftr="0" dt="0"/>
  <p:txStyles>
    <p:titleStyle>
      <a:lvl1pPr algn="l" defTabSz="219075" eaLnBrk="1" hangingPunct="1">
        <a:defRPr sz="4400">
          <a:solidFill>
            <a:schemeClr val="bg2"/>
          </a:solidFill>
          <a:latin typeface="+mj-lt"/>
          <a:ea typeface="Helvetica Light"/>
          <a:cs typeface="Helvetica Light"/>
          <a:sym typeface="Helvetica Light"/>
        </a:defRPr>
      </a:lvl1pPr>
      <a:lvl2pPr indent="85725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2pPr>
      <a:lvl3pPr indent="171450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3pPr>
      <a:lvl4pPr indent="257175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4pPr>
      <a:lvl5pPr indent="342900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5pPr>
      <a:lvl6pPr indent="428625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6pPr>
      <a:lvl7pPr indent="514350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7pPr>
      <a:lvl8pPr indent="600075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8pPr>
      <a:lvl9pPr indent="685800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1pPr>
      <a:lvl2pPr indent="85725"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2pPr>
      <a:lvl3pPr indent="171450"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3pPr>
      <a:lvl4pPr indent="257175"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4pPr>
      <a:lvl5pPr indent="342900"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5pPr>
      <a:lvl6pPr indent="428625" algn="ctr" defTabSz="219075" eaLnBrk="1" hangingPunct="1">
        <a:defRPr sz="225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6pPr>
      <a:lvl7pPr indent="514350" algn="ctr" defTabSz="219075" eaLnBrk="1" hangingPunct="1">
        <a:defRPr sz="225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7pPr>
      <a:lvl8pPr indent="600075" algn="ctr" defTabSz="219075" eaLnBrk="1" hangingPunct="1">
        <a:defRPr sz="225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8pPr>
      <a:lvl9pPr indent="685800" algn="ctr" defTabSz="219075" eaLnBrk="1" hangingPunct="1">
        <a:defRPr sz="225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9pPr>
    </p:bodyStyle>
    <p:otherStyle>
      <a:lvl1pPr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1pPr>
      <a:lvl2pPr indent="85725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2pPr>
      <a:lvl3pPr indent="171450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3pPr>
      <a:lvl4pPr indent="257175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4pPr>
      <a:lvl5pPr indent="342900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5pPr>
      <a:lvl6pPr indent="428625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6pPr>
      <a:lvl7pPr indent="514350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7pPr>
      <a:lvl8pPr indent="600075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8pPr>
      <a:lvl9pPr indent="685800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12192000" cy="12722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30200" dist="25400" dir="5400000" rotWithShape="0">
              <a:srgbClr val="000000">
                <a:alpha val="5000"/>
              </a:srgbClr>
            </a:outerShdw>
          </a:effectLst>
        </p:spPr>
        <p:txBody>
          <a:bodyPr lIns="26789" tIns="26789" rIns="26789" bIns="26789" anchor="ctr"/>
          <a:lstStyle/>
          <a:p>
            <a:pPr lvl="0" defTabSz="219075">
              <a:defRPr>
                <a:solidFill>
                  <a:srgbClr val="FFFFFE"/>
                </a:solidFill>
              </a:defRPr>
            </a:pPr>
            <a:endParaRPr sz="675"/>
          </a:p>
        </p:txBody>
      </p:sp>
      <p:sp>
        <p:nvSpPr>
          <p:cNvPr id="3" name="Shape 3"/>
          <p:cNvSpPr/>
          <p:nvPr/>
        </p:nvSpPr>
        <p:spPr>
          <a:xfrm>
            <a:off x="0" y="6572217"/>
            <a:ext cx="12192000" cy="285784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/>
            <a:endParaRPr sz="675"/>
          </a:p>
        </p:txBody>
      </p:sp>
      <p:sp>
        <p:nvSpPr>
          <p:cNvPr id="5" name="Shape 5"/>
          <p:cNvSpPr/>
          <p:nvPr/>
        </p:nvSpPr>
        <p:spPr>
          <a:xfrm>
            <a:off x="11421171" y="6572217"/>
            <a:ext cx="770831" cy="28578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>
              <a:defRPr sz="3200">
                <a:solidFill>
                  <a:srgbClr val="53585F"/>
                </a:solidFill>
              </a:defRPr>
            </a:pPr>
            <a:endParaRPr sz="1200"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702115" y="6598504"/>
            <a:ext cx="208943" cy="223838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ctr">
            <a:noAutofit/>
          </a:bodyPr>
          <a:lstStyle>
            <a:lvl1pPr defTabSz="219075">
              <a:defRPr sz="1050" b="0">
                <a:solidFill>
                  <a:schemeClr val="tx1"/>
                </a:solidFill>
              </a:defRPr>
            </a:lvl1pPr>
          </a:lstStyle>
          <a:p>
            <a:fld id="{C0EC624E-2406-45B9-AD07-38DBB4D77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hape 7"/>
          <p:cNvSpPr/>
          <p:nvPr/>
        </p:nvSpPr>
        <p:spPr>
          <a:xfrm>
            <a:off x="470392" y="322277"/>
            <a:ext cx="89349" cy="70365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defTabSz="219075">
              <a:defRPr sz="3200">
                <a:solidFill>
                  <a:srgbClr val="53585F"/>
                </a:solidFill>
              </a:defRPr>
            </a:pPr>
            <a:endParaRPr sz="120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8D09A980-16FC-493D-B37E-F6A0E7BB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276"/>
            <a:ext cx="10515600" cy="70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DF9E68-D26A-4F78-B540-140BC6763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4311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</p:sldLayoutIdLst>
  <p:transition spd="med"/>
  <p:hf hdr="0" ftr="0" dt="0"/>
  <p:txStyles>
    <p:titleStyle>
      <a:lvl1pPr algn="l" defTabSz="219075" eaLnBrk="1" hangingPunct="1">
        <a:defRPr sz="4400">
          <a:solidFill>
            <a:schemeClr val="bg2"/>
          </a:solidFill>
          <a:latin typeface="+mj-lt"/>
          <a:ea typeface="Helvetica Light"/>
          <a:cs typeface="Helvetica Light"/>
          <a:sym typeface="Helvetica Light"/>
        </a:defRPr>
      </a:lvl1pPr>
      <a:lvl2pPr indent="85725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2pPr>
      <a:lvl3pPr indent="171450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3pPr>
      <a:lvl4pPr indent="257175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4pPr>
      <a:lvl5pPr indent="342900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5pPr>
      <a:lvl6pPr indent="428625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6pPr>
      <a:lvl7pPr indent="514350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7pPr>
      <a:lvl8pPr indent="600075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8pPr>
      <a:lvl9pPr indent="685800" algn="ctr" defTabSz="219075" eaLnBrk="1" hangingPunct="1">
        <a:defRPr sz="42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1pPr>
      <a:lvl2pPr indent="85725"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2pPr>
      <a:lvl3pPr indent="171450"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3pPr>
      <a:lvl4pPr indent="257175"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4pPr>
      <a:lvl5pPr indent="342900" algn="l" defTabSz="219075" eaLnBrk="1" hangingPunct="1">
        <a:defRPr sz="2400" b="0">
          <a:solidFill>
            <a:schemeClr val="bg2"/>
          </a:solidFill>
          <a:latin typeface="+mn-lt"/>
          <a:ea typeface="+mj-ea"/>
          <a:cs typeface="+mj-cs"/>
          <a:sym typeface="Roboto Regular"/>
        </a:defRPr>
      </a:lvl5pPr>
      <a:lvl6pPr indent="428625" algn="ctr" defTabSz="219075" eaLnBrk="1" hangingPunct="1">
        <a:defRPr sz="225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6pPr>
      <a:lvl7pPr indent="514350" algn="ctr" defTabSz="219075" eaLnBrk="1" hangingPunct="1">
        <a:defRPr sz="225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7pPr>
      <a:lvl8pPr indent="600075" algn="ctr" defTabSz="219075" eaLnBrk="1" hangingPunct="1">
        <a:defRPr sz="225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8pPr>
      <a:lvl9pPr indent="685800" algn="ctr" defTabSz="219075" eaLnBrk="1" hangingPunct="1">
        <a:defRPr sz="2250" b="1">
          <a:solidFill>
            <a:srgbClr val="FAC93D"/>
          </a:solidFill>
          <a:latin typeface="+mj-lt"/>
          <a:ea typeface="+mj-ea"/>
          <a:cs typeface="+mj-cs"/>
          <a:sym typeface="Roboto Regular"/>
        </a:defRPr>
      </a:lvl9pPr>
    </p:bodyStyle>
    <p:otherStyle>
      <a:lvl1pPr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1pPr>
      <a:lvl2pPr indent="85725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2pPr>
      <a:lvl3pPr indent="171450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3pPr>
      <a:lvl4pPr indent="257175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4pPr>
      <a:lvl5pPr indent="342900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5pPr>
      <a:lvl6pPr indent="428625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6pPr>
      <a:lvl7pPr indent="514350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7pPr>
      <a:lvl8pPr indent="600075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8pPr>
      <a:lvl9pPr indent="685800" algn="ctr" defTabSz="219075" eaLnBrk="1" hangingPunct="1">
        <a:defRPr b="1">
          <a:solidFill>
            <a:schemeClr val="tx1"/>
          </a:solidFill>
          <a:latin typeface="+mn-lt"/>
          <a:ea typeface="+mn-ea"/>
          <a:cs typeface="+mn-cs"/>
          <a:sym typeface="Roboto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alent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07EEB2-5C3D-656C-A1F2-97E917F8270B}"/>
              </a:ext>
            </a:extLst>
          </p:cNvPr>
          <p:cNvSpPr/>
          <p:nvPr/>
        </p:nvSpPr>
        <p:spPr>
          <a:xfrm>
            <a:off x="3697856" y="3575649"/>
            <a:ext cx="5385758" cy="914400"/>
          </a:xfrm>
          <a:prstGeom prst="rect">
            <a:avLst/>
          </a:prstGeom>
          <a:solidFill>
            <a:schemeClr val="tx1"/>
          </a:solidFill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>
              <a:ln>
                <a:noFill/>
              </a:ln>
              <a:solidFill>
                <a:srgbClr val="53585F"/>
              </a:solidFill>
              <a:effectLst/>
              <a:uFillTx/>
              <a:latin typeface="+mj-lt"/>
              <a:ea typeface="+mj-ea"/>
              <a:cs typeface="+mj-cs"/>
              <a:sym typeface="Roboto Regular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59376A5-C64F-1255-21FE-DC808645F68C}"/>
              </a:ext>
            </a:extLst>
          </p:cNvPr>
          <p:cNvSpPr txBox="1"/>
          <p:nvPr/>
        </p:nvSpPr>
        <p:spPr>
          <a:xfrm>
            <a:off x="2064590" y="3791035"/>
            <a:ext cx="8681048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5500" latinLnBrk="1" hangingPunct="0"/>
            <a:r>
              <a:rPr lang="en-US" sz="3200" b="1">
                <a:solidFill>
                  <a:srgbClr val="53585F"/>
                </a:solidFill>
                <a:latin typeface="+mj-lt"/>
                <a:ea typeface="+mj-ea"/>
                <a:cs typeface="+mj-cs"/>
              </a:rPr>
              <a:t>Going PRO Talent Fund - FY25 Cycle 1</a:t>
            </a:r>
            <a:endParaRPr lang="en-US">
              <a:solidFill>
                <a:srgbClr val="FFFFFF"/>
              </a:solidFill>
              <a:latin typeface="Roboto Light"/>
              <a:ea typeface="Roboto Light"/>
              <a:cs typeface="Roboto Light"/>
            </a:endParaRPr>
          </a:p>
          <a:p>
            <a:pPr algn="ctr" defTabSz="825500"/>
            <a:r>
              <a:rPr lang="en-US" sz="3000">
                <a:solidFill>
                  <a:srgbClr val="53585F"/>
                </a:solidFill>
                <a:latin typeface="roboto light"/>
                <a:ea typeface="roboto light"/>
                <a:cs typeface="roboto light"/>
              </a:rPr>
              <a:t>Fact-Finding Meeting</a:t>
            </a:r>
            <a:r>
              <a:rPr lang="en-US" sz="3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​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2494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Targeted Populations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7FEF159-075D-0705-F734-DFC29C1F2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542" y="1551304"/>
            <a:ext cx="8320943" cy="47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3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8669061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USDOL Registered Apprenticeship Training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631134" y="18753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Reimbursement up to $3,500 per person.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New hire or existing employees in any year of the program.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Registered apprentices may receive classroom training, on-the-job training (OJT), or a combination of both, up to the maximum reimbursement of $3,500 per person.</a:t>
            </a:r>
            <a:endParaRPr lang="en-US" sz="2800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100% online and self-paced training is allowable </a:t>
            </a:r>
            <a:r>
              <a:rPr lang="en-US" sz="2800" u="sng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if</a:t>
            </a: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 the training meets the requirements of the individual’s USDOL Registered Apprenticeship program.</a:t>
            </a:r>
            <a:endParaRPr lang="en-US" sz="2800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Additional documentation requirements apply.</a:t>
            </a:r>
            <a:endParaRPr lang="en-US" sz="2800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61533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FY25 Scoring Criteria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pic>
        <p:nvPicPr>
          <p:cNvPr id="4" name="Picture 2" descr="Scoring criteria table showing the different criteria and how many points each can earn.">
            <a:extLst>
              <a:ext uri="{FF2B5EF4-FFF2-40B4-BE49-F238E27FC236}">
                <a16:creationId xmlns:a16="http://schemas.microsoft.com/office/drawing/2014/main" id="{BA4DA9E6-2450-95B8-7E5C-58FC0400E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473" y="1343814"/>
            <a:ext cx="8748609" cy="497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B00E40-C33F-D4B2-25DE-5CD0D256F460}"/>
              </a:ext>
            </a:extLst>
          </p:cNvPr>
          <p:cNvSpPr txBox="1"/>
          <p:nvPr/>
        </p:nvSpPr>
        <p:spPr>
          <a:xfrm>
            <a:off x="1612618" y="2202111"/>
            <a:ext cx="497651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NEW</a:t>
            </a:r>
            <a:endParaRPr kumimoji="0" lang="en-US" sz="1400" b="1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Roboto Regular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F41834-D056-EA9A-532B-A44418694129}"/>
              </a:ext>
            </a:extLst>
          </p:cNvPr>
          <p:cNvSpPr txBox="1"/>
          <p:nvPr/>
        </p:nvSpPr>
        <p:spPr>
          <a:xfrm>
            <a:off x="1612617" y="2366085"/>
            <a:ext cx="497651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NEW</a:t>
            </a:r>
            <a:endParaRPr kumimoji="0" lang="en-US" sz="1400" b="1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Roboto Regular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C8984-7B08-AD61-AAA0-E8DC52A2857B}"/>
              </a:ext>
            </a:extLst>
          </p:cNvPr>
          <p:cNvSpPr txBox="1"/>
          <p:nvPr/>
        </p:nvSpPr>
        <p:spPr>
          <a:xfrm>
            <a:off x="1612618" y="2944820"/>
            <a:ext cx="497651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NEW</a:t>
            </a:r>
            <a:endParaRPr kumimoji="0" lang="en-US" sz="1400" b="1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Roboto Regular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EECFAD-39F0-BA7D-CBEB-4250BF4EBF02}"/>
              </a:ext>
            </a:extLst>
          </p:cNvPr>
          <p:cNvSpPr txBox="1"/>
          <p:nvPr/>
        </p:nvSpPr>
        <p:spPr>
          <a:xfrm>
            <a:off x="1612618" y="4922162"/>
            <a:ext cx="497651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8255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NEW</a:t>
            </a:r>
            <a:endParaRPr kumimoji="0" lang="en-US" sz="1400" b="1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2420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Scoring Criteria &amp; Integrity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833691" y="171134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Funding assigned to college credit on the original training plan can only be expended on college credit classes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Funding assigned to a certification or license can only be expended for the original pledged intent.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Funding assigned to USDOL RA on the original training plan can only be expended for the USDOL RA training.</a:t>
            </a:r>
            <a:endParaRPr lang="en-US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Funds </a:t>
            </a:r>
            <a:r>
              <a:rPr lang="en-US" u="sng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cannot</a:t>
            </a: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 be moved from classroom training to new hires or vice versa</a:t>
            </a:r>
            <a:endParaRPr lang="en-US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Funds can only be used for the same category college credit for college credit, certification for certification, certificate for certificate, OJT for OJT etc. </a:t>
            </a:r>
            <a:endParaRPr lang="en-US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Regional Median Wage</a:t>
            </a:r>
            <a:endParaRPr lang="en-US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b="1" i="1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Award may be subject to de-obligation/rescission if scoring integrity is not upheld at closeout.</a:t>
            </a:r>
            <a:endParaRPr lang="en-US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804540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FY25 Subsequent Scoring Criteria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FC91E79-53AB-4619-BC18-01AE32573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353" y="1792174"/>
            <a:ext cx="10090089" cy="411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44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Required Application Documents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669716" y="171134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Classroom training quotes and curriculum for each class on the training plan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West Michigan Works! training plan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USDOL RA standards, 671’s, 100% OJT rationale form</a:t>
            </a:r>
            <a:endParaRPr lang="en-US" sz="2800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Employer App Info Sheet if electing for WMW! to complete the application on employer's behalf</a:t>
            </a:r>
            <a:endParaRPr lang="en-US" sz="2800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Training Rationale form if applicable</a:t>
            </a:r>
            <a:endParaRPr lang="en-US" sz="2800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Send all applicable documents to BSR </a:t>
            </a:r>
            <a:endParaRPr lang="en-US" sz="2800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Final Step complete the WBLOMS online application</a:t>
            </a:r>
            <a:endParaRPr lang="en-US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285239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Next Steps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631134" y="18753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514350" indent="-5143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Deadline October 11</a:t>
            </a:r>
            <a:r>
              <a:rPr lang="en-US" sz="1900" kern="0" baseline="3000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th</a:t>
            </a: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 to determine if applying</a:t>
            </a:r>
            <a:endParaRPr lang="en-US">
              <a:latin typeface="roboto light"/>
            </a:endParaRPr>
          </a:p>
          <a:p>
            <a:pPr marL="514350" indent="-5143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Validate you have an active Pure Michigan Talent Connect Account at </a:t>
            </a: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  <a:hlinkClick r:id="rId3"/>
              </a:rPr>
              <a:t>www.mitalent.org</a:t>
            </a:r>
            <a:endParaRPr lang="en-US" sz="2800" kern="0">
              <a:solidFill>
                <a:srgbClr val="000000"/>
              </a:solidFill>
              <a:latin typeface="roboto light"/>
              <a:ea typeface="roboto light"/>
              <a:cs typeface="Calibri"/>
            </a:endParaRPr>
          </a:p>
          <a:p>
            <a:pPr marL="514350" indent="-5143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Access granted to WMW! Going PRO Talent Fund Employer Portal</a:t>
            </a:r>
          </a:p>
          <a:p>
            <a:pPr marL="514350" indent="-5143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Employer is highly encouraged to develop their proposed training plan (excel document) </a:t>
            </a:r>
            <a:r>
              <a:rPr lang="en-US" sz="2800" u="sng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before</a:t>
            </a: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 logging into WBLOMS.</a:t>
            </a:r>
          </a:p>
          <a:p>
            <a:pPr marL="971550" lvl="1" indent="-5143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Classroom training will require a quote and description/curriculum to validate eligibility.</a:t>
            </a:r>
            <a:endParaRPr lang="en-US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971550" lvl="1" indent="-5143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Registered apprentices will require additional documentation.</a:t>
            </a:r>
            <a:endParaRPr lang="en-US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457200" indent="-45720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3. </a:t>
            </a:r>
            <a:r>
              <a:rPr lang="en-US" sz="2800" b="1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Application closes Friday, October 18</a:t>
            </a:r>
            <a:r>
              <a:rPr lang="en-US" sz="1900" b="1" kern="0" baseline="3000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th </a:t>
            </a:r>
            <a:r>
              <a:rPr lang="en-US" sz="2800" b="1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at 5 p.m. </a:t>
            </a: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- no exceptions</a:t>
            </a:r>
            <a:endParaRPr lang="en-US" sz="2800" kern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914400" lvl="1" indent="-4572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24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West Michigan Works! will notify you of any discrepancies that must be resolved prior to final submission</a:t>
            </a:r>
            <a:endParaRPr lang="en-US">
              <a:latin typeface="roboto light"/>
            </a:endParaRPr>
          </a:p>
          <a:p>
            <a:pPr algn="l"/>
            <a:endParaRPr lang="en-US" sz="3000" kern="0">
              <a:latin typeface="roboto light"/>
              <a:ea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060157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F26761-7F24-4BB6-8D3A-7B8BF44414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3099" y="807720"/>
            <a:ext cx="3048000" cy="4724400"/>
          </a:xfrm>
        </p:spPr>
        <p:txBody>
          <a:bodyPr lIns="91440" tIns="45720" rIns="91440" bIns="45720" anchor="ctr"/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r>
              <a:rPr lang="en-US" sz="4000">
                <a:solidFill>
                  <a:schemeClr val="tx1"/>
                </a:solidFill>
              </a:rPr>
              <a:t>MEDC</a:t>
            </a:r>
          </a:p>
          <a:p>
            <a:r>
              <a:rPr lang="en-US" sz="4000">
                <a:solidFill>
                  <a:schemeClr val="tx1"/>
                </a:solidFill>
              </a:rPr>
              <a:t>&amp;</a:t>
            </a:r>
          </a:p>
          <a:p>
            <a:r>
              <a:rPr lang="en-US" sz="4000">
                <a:solidFill>
                  <a:schemeClr val="tx1"/>
                </a:solidFill>
              </a:rPr>
              <a:t>ED</a:t>
            </a:r>
          </a:p>
          <a:p>
            <a:r>
              <a:rPr lang="en-US" sz="4000">
                <a:solidFill>
                  <a:schemeClr val="tx1"/>
                </a:solidFill>
              </a:rPr>
              <a:t>Partners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A9936B-B1AF-4897-9EAA-BC81D5A65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4756" y="806440"/>
            <a:ext cx="6040438" cy="4608513"/>
          </a:xfrm>
        </p:spPr>
        <p:txBody>
          <a:bodyPr lIns="91440" tIns="45720" rIns="91440" bIns="45720" anchor="ctr">
            <a:norm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>
              <a:lnSpc>
                <a:spcPts val="4000"/>
              </a:lnSpc>
              <a:spcAft>
                <a:spcPts val="600"/>
              </a:spcAft>
            </a:pPr>
            <a:r>
              <a:rPr lang="en-US" sz="4000" b="0">
                <a:solidFill>
                  <a:srgbClr val="000000"/>
                </a:solidFill>
                <a:latin typeface="roboto light"/>
                <a:cs typeface="Calibri"/>
              </a:rPr>
              <a:t>Information</a:t>
            </a:r>
            <a:r>
              <a:rPr lang="en-US" sz="4000" b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 &amp; Updates</a:t>
            </a:r>
            <a:endParaRPr lang="en-US" sz="4000">
              <a:solidFill>
                <a:schemeClr val="bg2"/>
              </a:solidFill>
              <a:latin typeface="roboto ligh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2B7D3-6AC6-4BE5-8CF9-9A6CD652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571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1143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1714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2286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2857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3429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4000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4572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fld id="{C0EC624E-2406-45B9-AD07-38DBB4D7724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4543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5bfb598d38_5_122"/>
          <p:cNvSpPr/>
          <p:nvPr/>
        </p:nvSpPr>
        <p:spPr>
          <a:xfrm>
            <a:off x="11723492" y="6624867"/>
            <a:ext cx="2221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algn="ctr"/>
            <a:r>
              <a:rPr lang="en-US" sz="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10</a:t>
            </a:r>
            <a:endParaRPr sz="9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3E89B-24EC-49FC-8B05-3B94DB5AE9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05200" y="3124200"/>
            <a:ext cx="5197929" cy="1270000"/>
          </a:xfrm>
        </p:spPr>
        <p:txBody>
          <a:bodyPr lIns="91440" tIns="45720" rIns="91440" bIns="45720" anchor="t">
            <a:norm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r>
              <a:rPr lang="en-US" sz="2000" kern="1200">
                <a:solidFill>
                  <a:schemeClr val="bg2"/>
                </a:solidFill>
              </a:rPr>
              <a:t>Olivia Blomstrom</a:t>
            </a:r>
          </a:p>
          <a:p>
            <a:r>
              <a:rPr lang="en-US" sz="2000" b="0" kern="1200">
                <a:solidFill>
                  <a:schemeClr val="bg2"/>
                </a:solidFill>
              </a:rPr>
              <a:t>Business Solutions Assistant Manager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815E01-1AB3-4312-8D46-F000E2A0248B}"/>
              </a:ext>
            </a:extLst>
          </p:cNvPr>
          <p:cNvSpPr txBox="1"/>
          <p:nvPr/>
        </p:nvSpPr>
        <p:spPr>
          <a:xfrm>
            <a:off x="4037610" y="5020427"/>
            <a:ext cx="264006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algn="l" defTabSz="825500" latinLnBrk="1" hangingPunct="0"/>
            <a:r>
              <a:rPr lang="en-US" sz="1800" b="0">
                <a:solidFill>
                  <a:schemeClr val="bg2"/>
                </a:solidFill>
              </a:rPr>
              <a:t>(616) 490-3560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89A196-3A6C-47FB-96D6-0C5D4760E9B4}"/>
              </a:ext>
            </a:extLst>
          </p:cNvPr>
          <p:cNvSpPr txBox="1"/>
          <p:nvPr/>
        </p:nvSpPr>
        <p:spPr>
          <a:xfrm>
            <a:off x="4037610" y="5508380"/>
            <a:ext cx="4251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algn="l" defTabSz="825500" rtl="0" latinLnBrk="1" hangingPunct="0"/>
            <a:r>
              <a:rPr lang="en-US" sz="1800" b="0">
                <a:solidFill>
                  <a:schemeClr val="bg2"/>
                </a:solidFill>
              </a:rPr>
              <a:t>business@westmiworks.org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02D186-7E92-4753-88DF-BDE4294C736C}"/>
              </a:ext>
            </a:extLst>
          </p:cNvPr>
          <p:cNvSpPr txBox="1"/>
          <p:nvPr/>
        </p:nvSpPr>
        <p:spPr>
          <a:xfrm>
            <a:off x="6398820" y="4917928"/>
            <a:ext cx="196140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algn="l" defTabSz="825500" rtl="0" latinLnBrk="1" hangingPunct="0"/>
            <a:r>
              <a:rPr lang="en-US" sz="1200" b="0">
                <a:solidFill>
                  <a:schemeClr val="bg2"/>
                </a:solidFill>
              </a:rPr>
              <a:t>215 Straight Ave NW</a:t>
            </a:r>
          </a:p>
          <a:p>
            <a:pPr algn="l" defTabSz="825500" rtl="0" latinLnBrk="1" hangingPunct="0"/>
            <a:r>
              <a:rPr lang="en-US" sz="1200" b="0">
                <a:solidFill>
                  <a:schemeClr val="bg2"/>
                </a:solidFill>
              </a:rPr>
              <a:t>Grand Rapids, MI 49504</a:t>
            </a:r>
          </a:p>
        </p:txBody>
      </p:sp>
    </p:spTree>
    <p:extLst>
      <p:ext uri="{BB962C8B-B14F-4D97-AF65-F5344CB8AC3E}">
        <p14:creationId xmlns:p14="http://schemas.microsoft.com/office/powerpoint/2010/main" val="33406363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781" y="411046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000" b="1">
                <a:latin typeface="roboto light"/>
                <a:ea typeface="roboto light"/>
                <a:cs typeface="roboto light"/>
              </a:rPr>
              <a:t>Agenda</a:t>
            </a:r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631134" y="171134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342900" indent="-342900" algn="l">
              <a:buFont typeface="Arial"/>
              <a:buChar char="•"/>
            </a:pPr>
            <a:r>
              <a:rPr lang="en-US" sz="3000" kern="0"/>
              <a:t>Introductions</a:t>
            </a:r>
            <a:endParaRPr lang="en-US" sz="3000"/>
          </a:p>
          <a:p>
            <a:pPr marL="342900" indent="-342900" algn="l">
              <a:buFont typeface="Arial"/>
              <a:buChar char="•"/>
            </a:pPr>
            <a:r>
              <a:rPr lang="en-US" sz="3000" kern="0"/>
              <a:t>Overview of Going PRO Talent Fund</a:t>
            </a:r>
          </a:p>
          <a:p>
            <a:pPr marL="342900" indent="-342900" algn="l">
              <a:buFont typeface="Arial"/>
              <a:buChar char="•"/>
            </a:pPr>
            <a:r>
              <a:rPr lang="en-US" sz="3000" kern="0"/>
              <a:t>New for FY25</a:t>
            </a:r>
          </a:p>
          <a:p>
            <a:pPr marL="342900" indent="-342900" algn="l">
              <a:buFont typeface="Arial"/>
              <a:buChar char="•"/>
            </a:pPr>
            <a:r>
              <a:rPr lang="en-US" sz="3000" kern="0"/>
              <a:t>Application Timeline &amp; Process</a:t>
            </a:r>
          </a:p>
          <a:p>
            <a:pPr marL="342900" indent="-342900" algn="l">
              <a:buFont typeface="Arial"/>
              <a:buChar char="•"/>
            </a:pPr>
            <a:r>
              <a:rPr lang="en-US" sz="3000" kern="0"/>
              <a:t>Scoring Criteria &amp; Integrity</a:t>
            </a:r>
          </a:p>
          <a:p>
            <a:pPr marL="342900" indent="-342900" algn="l">
              <a:buFont typeface="Arial"/>
              <a:buChar char="•"/>
            </a:pPr>
            <a:r>
              <a:rPr lang="en-US" sz="3000" ker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99964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F26761-7F24-4BB6-8D3A-7B8BF44414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3099" y="807720"/>
            <a:ext cx="3048000" cy="4724400"/>
          </a:xfrm>
        </p:spPr>
        <p:txBody>
          <a:bodyPr lIns="91440" tIns="45720" rIns="91440" bIns="45720" anchor="ctr"/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r>
              <a:rPr lang="en-US" sz="4000">
                <a:solidFill>
                  <a:schemeClr val="tx1"/>
                </a:solidFill>
              </a:rPr>
              <a:t>Going Pro Talent Fund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A9936B-B1AF-4897-9EAA-BC81D5A65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3542" y="430263"/>
            <a:ext cx="6522716" cy="5495905"/>
          </a:xfrm>
        </p:spPr>
        <p:txBody>
          <a:bodyPr lIns="91440" tIns="45720" rIns="91440" bIns="45720" anchor="ctr">
            <a:norm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roboto light"/>
                <a:cs typeface="Calibri"/>
              </a:rPr>
              <a:t>Makes </a:t>
            </a:r>
            <a:r>
              <a:rPr lang="en-US" sz="2400" b="0" u="sng" dirty="0">
                <a:solidFill>
                  <a:srgbClr val="000000"/>
                </a:solidFill>
                <a:latin typeface="roboto light"/>
                <a:cs typeface="Calibri"/>
              </a:rPr>
              <a:t>competitive</a:t>
            </a:r>
            <a:r>
              <a:rPr lang="en-US" sz="2400" b="0" dirty="0">
                <a:solidFill>
                  <a:srgbClr val="000000"/>
                </a:solidFill>
                <a:latin typeface="roboto light"/>
                <a:cs typeface="Calibri"/>
              </a:rPr>
              <a:t> awards to employers to assist in training, developing, and retaining current and newly hired employees.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Training funded by the Talent Fund must be short-term and fill a demonstrated talent need experienced by the employer. Training must lead to a credential for a skill that is transferable and recognized by industry.</a:t>
            </a:r>
            <a:endParaRPr lang="en-US" sz="2400" b="0" dirty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Helps to ensure employers have the talent they need to compete and grow</a:t>
            </a:r>
            <a:endParaRPr lang="en-US" sz="2400" dirty="0">
              <a:latin typeface="roboto ligh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2B7D3-6AC6-4BE5-8CF9-9A6CD652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571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1143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1714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2286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2857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3429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4000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4572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fld id="{C0EC624E-2406-45B9-AD07-38DBB4D772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622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solidFill>
                  <a:srgbClr val="53585F"/>
                </a:solidFill>
                <a:latin typeface="Roboto Regular"/>
                <a:cs typeface="Calibri Light"/>
              </a:rPr>
              <a:t>New for FY25</a:t>
            </a:r>
            <a:endParaRPr lang="en-US"/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717398" y="17171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cs typeface="Calibri"/>
              </a:rPr>
              <a:t>An employer with multiple sites must apply for each site separately</a:t>
            </a:r>
            <a:endParaRPr lang="en-US">
              <a:latin typeface="roboto light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</a:rPr>
              <a:t>Leadership training is only allowable if it accompanies a technical/hard skill classroom training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</a:rPr>
              <a:t>All payments to the training provider must be made by the employer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cs typeface="Calibri"/>
              </a:rPr>
              <a:t>In-house training is not eligible</a:t>
            </a:r>
            <a:endParaRPr lang="en-US" sz="2800" kern="0">
              <a:solidFill>
                <a:srgbClr val="000000"/>
              </a:solidFill>
              <a:latin typeface="roboto light"/>
              <a:ea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Regional median wage increases </a:t>
            </a:r>
          </a:p>
          <a:p>
            <a:pPr marL="742950" lvl="1" indent="-285750" algn="l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/>
              <a:buChar char="•"/>
            </a:pPr>
            <a:r>
              <a:rPr lang="en-US" sz="1900" kern="0">
                <a:solidFill>
                  <a:srgbClr val="595959"/>
                </a:solidFill>
                <a:latin typeface="roboto light"/>
                <a:ea typeface="roboto light"/>
                <a:cs typeface="Calibri"/>
              </a:rPr>
              <a:t>Allegan &amp; Ionia= $20.65 </a:t>
            </a:r>
            <a:endParaRPr lang="en-US" sz="1900" kern="0">
              <a:solidFill>
                <a:srgbClr val="000000"/>
              </a:solidFill>
              <a:latin typeface="roboto light"/>
              <a:ea typeface="roboto light"/>
              <a:cs typeface="Calibri"/>
            </a:endParaRPr>
          </a:p>
          <a:p>
            <a:pPr marL="742950" lvl="1" indent="-2857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1900" kern="0">
                <a:solidFill>
                  <a:srgbClr val="595959"/>
                </a:solidFill>
                <a:latin typeface="roboto light"/>
                <a:ea typeface="roboto light"/>
                <a:cs typeface="Calibri"/>
              </a:rPr>
              <a:t>Barry, Kent, Montcalm, Ottawa= $22.25 </a:t>
            </a:r>
            <a:endParaRPr lang="en-US" sz="1900" kern="0">
              <a:solidFill>
                <a:srgbClr val="000000"/>
              </a:solidFill>
              <a:latin typeface="roboto light"/>
              <a:ea typeface="roboto light"/>
              <a:cs typeface="Calibri"/>
            </a:endParaRPr>
          </a:p>
          <a:p>
            <a:pPr marL="742950" lvl="1" indent="-2857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1900" kern="0">
                <a:solidFill>
                  <a:srgbClr val="595959"/>
                </a:solidFill>
                <a:latin typeface="roboto light"/>
                <a:ea typeface="roboto light"/>
                <a:cs typeface="Calibri"/>
              </a:rPr>
              <a:t>Muskegon= $19.38 </a:t>
            </a:r>
            <a:endParaRPr lang="en-US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88772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New for FY25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679362" y="159559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kern="0" dirty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Points if employer did not receive an independent or ELC award in FY23 or FY24</a:t>
            </a:r>
            <a:endParaRPr lang="en-US" sz="2600" kern="0" dirty="0">
              <a:solidFill>
                <a:srgbClr val="000000"/>
              </a:solidFill>
              <a:latin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kern="0" dirty="0">
                <a:solidFill>
                  <a:srgbClr val="000000"/>
                </a:solidFill>
                <a:latin typeface="roboto light"/>
                <a:cs typeface="Calibri"/>
              </a:rPr>
              <a:t>Points for training directly applicable to increasing &amp; preserving affordable housing units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kern="0" dirty="0">
                <a:solidFill>
                  <a:srgbClr val="000000"/>
                </a:solidFill>
                <a:latin typeface="roboto light"/>
                <a:cs typeface="Calibri"/>
              </a:rPr>
              <a:t>Points for training directly applicable to increasing household access to high-speed internet</a:t>
            </a:r>
            <a:endParaRPr lang="en-US" sz="2600" kern="0" dirty="0">
              <a:solidFill>
                <a:srgbClr val="000000"/>
              </a:solidFill>
              <a:latin typeface="roboto light"/>
              <a:ea typeface="roboto light"/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kern="0" dirty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Points for technical training that results in an industry recognized certification or license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600" kern="0" dirty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Conferred college credit no longer allowable for college credit points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600" kern="0" dirty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Employers must maintain original application's score and execute original pledged intent</a:t>
            </a:r>
            <a:endParaRPr lang="en-US" dirty="0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32534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Application Timeline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833691" y="171134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28600" algn="l">
              <a:lnSpc>
                <a:spcPct val="114999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2900" b="1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FY25 Cycle 1 Application Period: </a:t>
            </a:r>
            <a:br>
              <a:rPr lang="en-US" sz="2900" b="1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</a:br>
            <a:r>
              <a:rPr lang="en-US" sz="2900" b="1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Tuesday, October 1</a:t>
            </a:r>
            <a:r>
              <a:rPr lang="en-US" sz="1900" kern="0" baseline="3000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st</a:t>
            </a:r>
            <a:r>
              <a:rPr lang="en-US" sz="2900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 – </a:t>
            </a:r>
            <a:r>
              <a:rPr lang="en-US" sz="2900" u="sng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Friday, October 18</a:t>
            </a:r>
            <a:r>
              <a:rPr lang="en-US" sz="1900" u="sng" kern="0" baseline="3000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th</a:t>
            </a:r>
            <a:r>
              <a:rPr lang="en-US" sz="2900" u="sng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 at 5:00 p.m.</a:t>
            </a:r>
            <a:endParaRPr lang="en-US" sz="2900" kern="0">
              <a:solidFill>
                <a:schemeClr val="bg1"/>
              </a:solidFill>
              <a:latin typeface="roboto light"/>
            </a:endParaRPr>
          </a:p>
          <a:p>
            <a:pPr marL="228600" algn="l">
              <a:lnSpc>
                <a:spcPct val="114999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2900" b="1" kern="0">
                <a:solidFill>
                  <a:schemeClr val="bg1"/>
                </a:solidFill>
                <a:latin typeface="roboto light"/>
              </a:rPr>
              <a:t>Tentative training period: </a:t>
            </a:r>
            <a:br>
              <a:rPr lang="en-US" sz="2900" b="1" kern="0">
                <a:solidFill>
                  <a:schemeClr val="bg1"/>
                </a:solidFill>
                <a:latin typeface="roboto light"/>
              </a:rPr>
            </a:br>
            <a:r>
              <a:rPr lang="en-US" sz="2900" b="1" kern="0">
                <a:solidFill>
                  <a:schemeClr val="bg1"/>
                </a:solidFill>
                <a:latin typeface="roboto light"/>
              </a:rPr>
              <a:t>January 1, 2025 – December 30, 2025</a:t>
            </a:r>
            <a:endParaRPr lang="en-US" sz="2900" kern="0">
              <a:solidFill>
                <a:schemeClr val="bg1"/>
              </a:solidFill>
              <a:latin typeface="roboto light"/>
            </a:endParaRPr>
          </a:p>
          <a:p>
            <a:pPr marL="571500" indent="-342900" algn="l">
              <a:lnSpc>
                <a:spcPct val="114999"/>
              </a:lnSpc>
              <a:spcBef>
                <a:spcPts val="1000"/>
              </a:spcBef>
              <a:spcAft>
                <a:spcPts val="800"/>
              </a:spcAft>
              <a:buFont typeface="Arial"/>
              <a:buChar char="•"/>
            </a:pPr>
            <a:r>
              <a:rPr lang="en-US" kern="0">
                <a:solidFill>
                  <a:schemeClr val="bg1"/>
                </a:solidFill>
                <a:latin typeface="roboto light"/>
              </a:rPr>
              <a:t>If awarded for FY 25 Cycle 1, employers will have until December 31, 2025 to complete training - no extensions will be allowed.</a:t>
            </a:r>
            <a:endParaRPr lang="en-US" kern="0">
              <a:solidFill>
                <a:schemeClr val="bg1"/>
              </a:solidFill>
              <a:latin typeface="roboto light"/>
              <a:ea typeface="roboto light"/>
              <a:cs typeface="roboto light"/>
            </a:endParaRPr>
          </a:p>
          <a:p>
            <a:pPr marL="571500" indent="-342900" algn="l">
              <a:lnSpc>
                <a:spcPct val="114999"/>
              </a:lnSpc>
              <a:spcBef>
                <a:spcPts val="1000"/>
              </a:spcBef>
              <a:buFont typeface="Arial"/>
              <a:buChar char="•"/>
            </a:pPr>
            <a:r>
              <a:rPr lang="en-US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Employers previously awarded in FY24 Cycle 2 may submit a FY25 Cycle 1 application </a:t>
            </a:r>
            <a:r>
              <a:rPr lang="en-US" u="sng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if</a:t>
            </a:r>
            <a:r>
              <a:rPr lang="en-US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 the FY24 training is completed by December 31, 2024. </a:t>
            </a:r>
          </a:p>
          <a:p>
            <a:pPr marL="1028700" lvl="1" indent="-342900" algn="l">
              <a:lnSpc>
                <a:spcPct val="114999"/>
              </a:lnSpc>
              <a:spcBef>
                <a:spcPts val="500"/>
              </a:spcBef>
              <a:buFont typeface="Arial"/>
              <a:buChar char="•"/>
            </a:pPr>
            <a:r>
              <a:rPr lang="en-US" sz="2400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If a FY24 Cycle 2 awardee needs a full 12 months to complete training, </a:t>
            </a:r>
            <a:br>
              <a:rPr lang="en-US" sz="2400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</a:br>
            <a:r>
              <a:rPr lang="en-US" sz="2400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they will be able to apply for FY25 Cycle 2.</a:t>
            </a:r>
          </a:p>
          <a:p>
            <a:pPr marL="571500" indent="-342900" algn="l">
              <a:lnSpc>
                <a:spcPct val="114999"/>
              </a:lnSpc>
              <a:spcBef>
                <a:spcPts val="1000"/>
              </a:spcBef>
              <a:buFont typeface="Arial"/>
              <a:buChar char="•"/>
            </a:pPr>
            <a:r>
              <a:rPr lang="en-US" sz="2600" kern="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Submit an Authorization Request in WBLOMS</a:t>
            </a:r>
            <a:endParaRPr lang="en-US">
              <a:solidFill>
                <a:schemeClr val="bg1"/>
              </a:solidFill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8082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F26761-7F24-4BB6-8D3A-7B8BF44414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7707" y="807720"/>
            <a:ext cx="3607442" cy="4724400"/>
          </a:xfrm>
        </p:spPr>
        <p:txBody>
          <a:bodyPr lIns="91440" tIns="45720" rIns="91440" bIns="45720" anchor="ctr">
            <a:norm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r>
              <a:rPr lang="en-US" sz="3600">
                <a:solidFill>
                  <a:schemeClr val="tx1"/>
                </a:solidFill>
              </a:rPr>
              <a:t>Reimbursement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A9936B-B1AF-4897-9EAA-BC81D5A65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76174" y="1124744"/>
            <a:ext cx="6040438" cy="4608513"/>
          </a:xfrm>
        </p:spPr>
        <p:txBody>
          <a:bodyPr lIns="91440" tIns="45720" rIns="91440" bIns="45720" anchor="ctr">
            <a:normAutofit/>
          </a:bodyPr>
          <a:lstStyle>
            <a:lvl1pPr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1143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2286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3429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4572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5715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6858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8001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914400" algn="ctr" defTabSz="412750">
              <a:defRPr sz="30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algn="l">
              <a:lnSpc>
                <a:spcPts val="4000"/>
              </a:lnSpc>
              <a:spcAft>
                <a:spcPts val="600"/>
              </a:spcAft>
            </a:pPr>
            <a:endParaRPr lang="en-US" b="0">
              <a:solidFill>
                <a:schemeClr val="bg2"/>
              </a:solidFill>
              <a:latin typeface="roboto light"/>
              <a:ea typeface="roboto light"/>
              <a:cs typeface="roboto ligh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2B7D3-6AC6-4BE5-8CF9-9A6CD652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1pPr>
            <a:lvl2pPr indent="571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2pPr>
            <a:lvl3pPr indent="1143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3pPr>
            <a:lvl4pPr indent="1714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4pPr>
            <a:lvl5pPr indent="2286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5pPr>
            <a:lvl6pPr indent="2857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indent="3429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indent="40005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indent="457200" algn="ctr" defTabSz="206375">
              <a:defRPr sz="15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fld id="{C0EC624E-2406-45B9-AD07-38DBB4D7724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C35E7032-9206-C24C-CA6C-C3A465F774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479078"/>
              </p:ext>
            </p:extLst>
          </p:nvPr>
        </p:nvGraphicFramePr>
        <p:xfrm>
          <a:off x="4615233" y="1462024"/>
          <a:ext cx="7301919" cy="4066423"/>
        </p:xfrm>
        <a:graphic>
          <a:graphicData uri="http://schemas.openxmlformats.org/drawingml/2006/table">
            <a:tbl>
              <a:tblPr/>
              <a:tblGrid>
                <a:gridCol w="3551206">
                  <a:extLst>
                    <a:ext uri="{9D8B030D-6E8A-4147-A177-3AD203B41FA5}">
                      <a16:colId xmlns:a16="http://schemas.microsoft.com/office/drawing/2014/main" val="1791289349"/>
                    </a:ext>
                  </a:extLst>
                </a:gridCol>
                <a:gridCol w="3750713">
                  <a:extLst>
                    <a:ext uri="{9D8B030D-6E8A-4147-A177-3AD203B41FA5}">
                      <a16:colId xmlns:a16="http://schemas.microsoft.com/office/drawing/2014/main" val="3061856321"/>
                    </a:ext>
                  </a:extLst>
                </a:gridCol>
              </a:tblGrid>
              <a:tr h="91822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FFFFFF"/>
                          </a:solidFill>
                          <a:effectLst/>
                          <a:highlight>
                            <a:srgbClr val="BA0C2F"/>
                          </a:highlight>
                          <a:latin typeface="Roboto Regular"/>
                        </a:rPr>
                        <a:t>Training Type</a:t>
                      </a:r>
                      <a:r>
                        <a:rPr lang="en-US" sz="2000" b="1" i="0">
                          <a:solidFill>
                            <a:srgbClr val="FFFFFF"/>
                          </a:solidFill>
                          <a:effectLst/>
                          <a:highlight>
                            <a:srgbClr val="BA0C2F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  <a:highlight>
                          <a:srgbClr val="BA0C2F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2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C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FFFFFF"/>
                          </a:solidFill>
                          <a:effectLst/>
                          <a:highlight>
                            <a:srgbClr val="BA0C2F"/>
                          </a:highlight>
                          <a:latin typeface="Roboto Regular"/>
                        </a:rPr>
                        <a:t>Eligible Reimbursement</a:t>
                      </a:r>
                      <a:r>
                        <a:rPr lang="en-US" sz="2000" b="1" i="0">
                          <a:solidFill>
                            <a:srgbClr val="FFFFFF"/>
                          </a:solidFill>
                          <a:effectLst/>
                          <a:highlight>
                            <a:srgbClr val="BA0C2F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  <a:highlight>
                          <a:srgbClr val="BA0C2F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2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C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59403"/>
                  </a:ext>
                </a:extLst>
              </a:tr>
              <a:tr h="91822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highlight>
                            <a:srgbClr val="E7CCCD"/>
                          </a:highlight>
                          <a:latin typeface="Roboto Regular"/>
                        </a:rPr>
                        <a:t>Classroom</a:t>
                      </a: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highlight>
                            <a:srgbClr val="E7CCCD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highlight>
                          <a:srgbClr val="E7CCCD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2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highlight>
                            <a:srgbClr val="E7CCCD"/>
                          </a:highlight>
                          <a:latin typeface="Roboto Regular"/>
                        </a:rPr>
                        <a:t>Up to $2,000 per person</a:t>
                      </a: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highlight>
                            <a:srgbClr val="E7CCCD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highlight>
                          <a:srgbClr val="E7CCCD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2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68043"/>
                  </a:ext>
                </a:extLst>
              </a:tr>
              <a:tr h="119697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highlight>
                            <a:srgbClr val="F3E7E8"/>
                          </a:highlight>
                          <a:latin typeface="Roboto Regular"/>
                        </a:rPr>
                        <a:t> </a:t>
                      </a: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highlight>
                            <a:srgbClr val="F3E7E8"/>
                          </a:highlight>
                          <a:latin typeface="Roboto Regular"/>
                        </a:rPr>
                        <a:t>New Employee</a:t>
                      </a: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highlight>
                            <a:srgbClr val="F3E7E8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highlight>
                          <a:srgbClr val="F3E7E8"/>
                        </a:highlight>
                      </a:endParaRPr>
                    </a:p>
                    <a:p>
                      <a:pPr algn="ctr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highlight>
                            <a:srgbClr val="F3E7E8"/>
                          </a:highlight>
                          <a:latin typeface="Roboto Regular"/>
                        </a:rPr>
                        <a:t>On-the-Job (OJT) Training</a:t>
                      </a: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highlight>
                            <a:srgbClr val="F3E7E8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highlight>
                          <a:srgbClr val="F3E7E8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highlight>
                            <a:srgbClr val="F3E7E8"/>
                          </a:highlight>
                          <a:latin typeface="Roboto Regular"/>
                        </a:rPr>
                        <a:t>Up to $2,000 per person </a:t>
                      </a: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highlight>
                            <a:srgbClr val="F3E7E8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highlight>
                          <a:srgbClr val="F3E7E8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745893"/>
                  </a:ext>
                </a:extLst>
              </a:tr>
              <a:tr h="103300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highlight>
                            <a:srgbClr val="E7CCCD"/>
                          </a:highlight>
                          <a:latin typeface="Roboto Regular"/>
                        </a:rPr>
                        <a:t>USDOL Registered Apprenticeship</a:t>
                      </a: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highlight>
                            <a:srgbClr val="E7CCCD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highlight>
                          <a:srgbClr val="E7CCCD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highlight>
                            <a:srgbClr val="E7CCCD"/>
                          </a:highlight>
                          <a:latin typeface="Roboto Regular"/>
                        </a:rPr>
                        <a:t>Up to $3,500 per person</a:t>
                      </a: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highlight>
                            <a:srgbClr val="E7CCCD"/>
                          </a:highlight>
                          <a:latin typeface="Roboto Regular"/>
                        </a:rPr>
                        <a:t>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highlight>
                          <a:srgbClr val="E7CCCD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88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16914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Classroom Training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881919" y="155701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cs typeface="Calibri"/>
              </a:rPr>
              <a:t>Reimbursement up to $2,000 per person.</a:t>
            </a:r>
            <a:endParaRPr lang="en-US">
              <a:latin typeface="roboto light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cs typeface="Calibri"/>
              </a:rPr>
              <a:t>Must be live instructor led.</a:t>
            </a:r>
          </a:p>
          <a:p>
            <a:pPr marL="742950" lvl="1" indent="-2857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cs typeface="Calibri"/>
              </a:rPr>
              <a:t>Online training is allowable if it’s part of USDOL Registered Apprenticeship Standards</a:t>
            </a:r>
          </a:p>
          <a:p>
            <a:pPr marL="742950" lvl="1" indent="-2857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cs typeface="Calibri"/>
              </a:rPr>
              <a:t>Self-paced/on-demand training is ineligible.</a:t>
            </a:r>
          </a:p>
          <a:p>
            <a:pPr marL="742950" lvl="1" indent="-2857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cs typeface="Calibri"/>
              </a:rPr>
              <a:t>Hybrid course that is both modularized and live instructor led is allowable.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Must expand and improve an employee’s skills and develop their opportunities for growth or promotion.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Must result in a certificate of completion, credential or license for a skill that is transferable and recognized by industry.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Training may not occur prior to the awarded training period.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See “FY25 Eligible &amp; Ineligible Training Guidance” PDF from our employer portal.</a:t>
            </a:r>
            <a:endParaRPr lang="en-US">
              <a:latin typeface="Roboto Light"/>
            </a:endParaRPr>
          </a:p>
          <a:p>
            <a:pPr marL="342900" indent="-342900" algn="l">
              <a:buFont typeface="Arial"/>
              <a:buChar char="•"/>
            </a:pPr>
            <a:endParaRPr lang="en-US" sz="3000" kern="0">
              <a:latin typeface="roboto light"/>
              <a:ea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17916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BA0E52-550F-4703-5820-549852A6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238" y="363539"/>
            <a:ext cx="7868479" cy="7115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>
                <a:latin typeface="Roboto Regular"/>
              </a:rPr>
              <a:t>New Hire Training</a:t>
            </a:r>
          </a:p>
          <a:p>
            <a:pPr algn="l"/>
            <a:endParaRPr lang="en-US" sz="3200" b="1">
              <a:latin typeface="Roboto Regular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01D4D-D83F-7E77-6080-48B67C8E675A}"/>
              </a:ext>
            </a:extLst>
          </p:cNvPr>
          <p:cNvSpPr txBox="1">
            <a:spLocks/>
          </p:cNvSpPr>
          <p:nvPr/>
        </p:nvSpPr>
        <p:spPr>
          <a:xfrm>
            <a:off x="631134" y="18753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219075" eaLnBrk="1" hangingPunct="1">
              <a:buNone/>
              <a:defRPr sz="24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1pPr>
            <a:lvl2pPr marL="457200" indent="0" algn="ctr" defTabSz="219075" eaLnBrk="1" hangingPunct="1">
              <a:buNone/>
              <a:defRPr sz="20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2pPr>
            <a:lvl3pPr marL="914400" indent="0" algn="ctr" defTabSz="219075" eaLnBrk="1" hangingPunct="1">
              <a:buNone/>
              <a:defRPr sz="18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3pPr>
            <a:lvl4pPr marL="13716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4pPr>
            <a:lvl5pPr marL="1828800" indent="0" algn="ctr" defTabSz="219075" eaLnBrk="1" hangingPunct="1">
              <a:buNone/>
              <a:defRPr sz="1600" b="0">
                <a:solidFill>
                  <a:schemeClr val="bg2"/>
                </a:solidFill>
                <a:latin typeface="+mn-lt"/>
                <a:ea typeface="+mj-ea"/>
                <a:cs typeface="+mj-cs"/>
                <a:sym typeface="Roboto Regular"/>
              </a:defRPr>
            </a:lvl5pPr>
            <a:lvl6pPr marL="22860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6pPr>
            <a:lvl7pPr marL="27432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7pPr>
            <a:lvl8pPr marL="32004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8pPr>
            <a:lvl9pPr marL="3657600" indent="0" algn="ctr" defTabSz="219075" eaLnBrk="1" hangingPunct="1">
              <a:buNone/>
              <a:defRPr sz="1600" b="1">
                <a:solidFill>
                  <a:srgbClr val="FAC93D"/>
                </a:solidFill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cs typeface="Calibri"/>
              </a:rPr>
              <a:t>Reimbursement up to $2,000 per person.</a:t>
            </a:r>
            <a:endParaRPr lang="en-US">
              <a:latin typeface="roboto light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cs typeface="Calibri"/>
              </a:rPr>
              <a:t>New employees eligible for on-the-job training (OJT) reimbursement:</a:t>
            </a:r>
            <a:endParaRPr lang="en-US" kern="0">
              <a:solidFill>
                <a:srgbClr val="000000"/>
              </a:solidFill>
              <a:latin typeface="roboto light"/>
              <a:ea typeface="roboto light"/>
              <a:cs typeface="Calibri"/>
            </a:endParaRPr>
          </a:p>
          <a:p>
            <a:pPr marL="742950" lvl="1" indent="-2857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24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Must be retained a minimum of 90 days following completion of OJT period to receive full reimbursement.</a:t>
            </a:r>
          </a:p>
          <a:p>
            <a:pPr marL="742950" lvl="1" indent="-28575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2400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Training and retention periods must both be completed within one year of the award date to receive full reimbursement.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Training may not occur prior to the awarded training period.</a:t>
            </a: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kern="0">
                <a:solidFill>
                  <a:srgbClr val="000000"/>
                </a:solidFill>
                <a:latin typeface="roboto light"/>
                <a:ea typeface="roboto light"/>
                <a:cs typeface="Calibri"/>
              </a:rPr>
              <a:t>Targeted population incentives.</a:t>
            </a:r>
            <a:endParaRPr lang="en-US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0350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MW">
  <a:themeElements>
    <a:clrScheme name="WMW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BA0C2F"/>
      </a:accent1>
      <a:accent2>
        <a:srgbClr val="008C95"/>
      </a:accent2>
      <a:accent3>
        <a:srgbClr val="001D3D"/>
      </a:accent3>
      <a:accent4>
        <a:srgbClr val="DED400"/>
      </a:accent4>
      <a:accent5>
        <a:srgbClr val="A6AAA9"/>
      </a:accent5>
      <a:accent6>
        <a:srgbClr val="4D4E4C"/>
      </a:accent6>
      <a:hlink>
        <a:srgbClr val="008C95"/>
      </a:hlink>
      <a:folHlink>
        <a:srgbClr val="636463"/>
      </a:folHlink>
    </a:clrScheme>
    <a:fontScheme name="White">
      <a:majorFont>
        <a:latin typeface="Roboto Regular"/>
        <a:ea typeface="Roboto Regular"/>
        <a:cs typeface="Roboto Regular"/>
      </a:majorFont>
      <a:minorFont>
        <a:latin typeface="Roboto Light"/>
        <a:ea typeface="Roboto Light"/>
        <a:cs typeface="Robo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30200" dist="25400" dir="5400000" rotWithShape="0">
              <a:srgbClr val="000000">
                <a:alpha val="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AC93D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Robo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rnd">
          <a:solidFill>
            <a:srgbClr val="9E9F9E"/>
          </a:solidFill>
          <a:custDash>
            <a:ds d="100000" sp="200000"/>
          </a:custDash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1" i="0" u="none" strike="noStrike" cap="none" spc="0" normalizeH="0" baseline="0">
            <a:ln>
              <a:noFill/>
            </a:ln>
            <a:solidFill>
              <a:srgbClr val="FAC93D"/>
            </a:solidFill>
            <a:effectLst/>
            <a:uFillTx/>
            <a:latin typeface="+mj-lt"/>
            <a:ea typeface="+mj-ea"/>
            <a:cs typeface="+mj-cs"/>
            <a:sym typeface="Robo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WMW" id="{8DB86C9B-0C73-4CCD-87EA-F528491AAE78}" vid="{99BA37A5-BC23-4A3D-980D-132724E8FF4A}"/>
    </a:ext>
  </a:extLst>
</a:theme>
</file>

<file path=ppt/theme/theme3.xml><?xml version="1.0" encoding="utf-8"?>
<a:theme xmlns:a="http://schemas.openxmlformats.org/drawingml/2006/main" name="WMW">
  <a:themeElements>
    <a:clrScheme name="WMW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BA0C2F"/>
      </a:accent1>
      <a:accent2>
        <a:srgbClr val="008C95"/>
      </a:accent2>
      <a:accent3>
        <a:srgbClr val="001D3D"/>
      </a:accent3>
      <a:accent4>
        <a:srgbClr val="DED400"/>
      </a:accent4>
      <a:accent5>
        <a:srgbClr val="A6AAA9"/>
      </a:accent5>
      <a:accent6>
        <a:srgbClr val="4D4E4C"/>
      </a:accent6>
      <a:hlink>
        <a:srgbClr val="008C95"/>
      </a:hlink>
      <a:folHlink>
        <a:srgbClr val="636463"/>
      </a:folHlink>
    </a:clrScheme>
    <a:fontScheme name="WMW Presentation Fonts">
      <a:majorFont>
        <a:latin typeface="Roboto Regular"/>
        <a:ea typeface="Roboto Regular"/>
        <a:cs typeface="Roboto Regular"/>
      </a:majorFont>
      <a:minorFont>
        <a:latin typeface="Roboto Light"/>
        <a:ea typeface="Roboto Light"/>
        <a:cs typeface="Robo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30200" dist="25400" dir="5400000" rotWithShape="0">
              <a:srgbClr val="000000">
                <a:alpha val="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AC93D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Robo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rnd">
          <a:solidFill>
            <a:srgbClr val="9E9F9E"/>
          </a:solidFill>
          <a:custDash>
            <a:ds d="100000" sp="200000"/>
          </a:custDash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1" i="0" u="none" strike="noStrike" cap="none" spc="0" normalizeH="0" baseline="0">
            <a:ln>
              <a:noFill/>
            </a:ln>
            <a:solidFill>
              <a:srgbClr val="FAC93D"/>
            </a:solidFill>
            <a:effectLst/>
            <a:uFillTx/>
            <a:latin typeface="+mj-lt"/>
            <a:ea typeface="+mj-ea"/>
            <a:cs typeface="+mj-cs"/>
            <a:sym typeface="Robo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WMW" id="{D3DF8908-E47F-44C1-A663-9493587EC268}" vid="{A95B5D94-AB04-4D64-8C9D-E9CC7E0ADBE4}"/>
    </a:ext>
  </a:extLst>
</a:theme>
</file>

<file path=ppt/theme/theme4.xml><?xml version="1.0" encoding="utf-8"?>
<a:theme xmlns:a="http://schemas.openxmlformats.org/drawingml/2006/main" name="WMW">
  <a:themeElements>
    <a:clrScheme name="WMW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BA0C2F"/>
      </a:accent1>
      <a:accent2>
        <a:srgbClr val="008C95"/>
      </a:accent2>
      <a:accent3>
        <a:srgbClr val="001D3D"/>
      </a:accent3>
      <a:accent4>
        <a:srgbClr val="DED400"/>
      </a:accent4>
      <a:accent5>
        <a:srgbClr val="A6AAA9"/>
      </a:accent5>
      <a:accent6>
        <a:srgbClr val="4D4E4C"/>
      </a:accent6>
      <a:hlink>
        <a:srgbClr val="008C95"/>
      </a:hlink>
      <a:folHlink>
        <a:srgbClr val="636463"/>
      </a:folHlink>
    </a:clrScheme>
    <a:fontScheme name="WMW Presentation Fonts">
      <a:majorFont>
        <a:latin typeface="Roboto Regular"/>
        <a:ea typeface="Roboto Regular"/>
        <a:cs typeface="Roboto Regular"/>
      </a:majorFont>
      <a:minorFont>
        <a:latin typeface="Roboto Light"/>
        <a:ea typeface="Roboto Light"/>
        <a:cs typeface="Robo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30200" dist="25400" dir="5400000" rotWithShape="0">
              <a:srgbClr val="000000">
                <a:alpha val="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AC93D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Robo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rnd">
          <a:solidFill>
            <a:srgbClr val="9E9F9E"/>
          </a:solidFill>
          <a:custDash>
            <a:ds d="100000" sp="200000"/>
          </a:custDash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1" i="0" u="none" strike="noStrike" cap="none" spc="0" normalizeH="0" baseline="0">
            <a:ln>
              <a:noFill/>
            </a:ln>
            <a:solidFill>
              <a:srgbClr val="FAC93D"/>
            </a:solidFill>
            <a:effectLst/>
            <a:uFillTx/>
            <a:latin typeface="+mj-lt"/>
            <a:ea typeface="+mj-ea"/>
            <a:cs typeface="+mj-cs"/>
            <a:sym typeface="Robo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WMW" id="{726AF5E6-781F-4A40-9F79-03B6390CE7CA}" vid="{0F9D3F52-4F6B-44B7-A38A-3889999627C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3934007FD62498F445C2F2B58E10C" ma:contentTypeVersion="18" ma:contentTypeDescription="Create a new document." ma:contentTypeScope="" ma:versionID="7b7e3c9365268db477d05c5ee68a37de">
  <xsd:schema xmlns:xsd="http://www.w3.org/2001/XMLSchema" xmlns:xs="http://www.w3.org/2001/XMLSchema" xmlns:p="http://schemas.microsoft.com/office/2006/metadata/properties" xmlns:ns2="78c0ad38-67d2-4b18-9f4f-db6878baf255" xmlns:ns3="26420e81-dab3-4a95-b9fb-97a8fd7096b6" targetNamespace="http://schemas.microsoft.com/office/2006/metadata/properties" ma:root="true" ma:fieldsID="f8cb58ad78a7f326403ca9696400b367" ns2:_="" ns3:_="">
    <xsd:import namespace="78c0ad38-67d2-4b18-9f4f-db6878baf255"/>
    <xsd:import namespace="26420e81-dab3-4a95-b9fb-97a8fd7096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ad38-67d2-4b18-9f4f-db6878baf2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02e0e6-d5c7-4d83-8f3d-65d5f3983b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20e81-dab3-4a95-b9fb-97a8fd7096b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16dfbc6-6dc6-4c87-b34d-be06cb648505}" ma:internalName="TaxCatchAll" ma:showField="CatchAllData" ma:web="26420e81-dab3-4a95-b9fb-97a8fd7096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420e81-dab3-4a95-b9fb-97a8fd7096b6" xsi:nil="true"/>
    <lcf76f155ced4ddcb4097134ff3c332f xmlns="78c0ad38-67d2-4b18-9f4f-db6878baf25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31E999-827A-41D8-A64B-839259127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095C6-4B78-40CB-84EA-3E7537BECD2D}">
  <ds:schemaRefs>
    <ds:schemaRef ds:uri="26420e81-dab3-4a95-b9fb-97a8fd7096b6"/>
    <ds:schemaRef ds:uri="78c0ad38-67d2-4b18-9f4f-db6878baf25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851AE70-F91B-4629-A0AA-E28974C32CDD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26420e81-dab3-4a95-b9fb-97a8fd7096b6"/>
    <ds:schemaRef ds:uri="http://purl.org/dc/dcmitype/"/>
    <ds:schemaRef ds:uri="http://schemas.microsoft.com/office/2006/documentManagement/types"/>
    <ds:schemaRef ds:uri="http://purl.org/dc/elements/1.1/"/>
    <ds:schemaRef ds:uri="78c0ad38-67d2-4b18-9f4f-db6878baf255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1049</Words>
  <Application>Microsoft Office PowerPoint</Application>
  <PresentationFormat>Widescreen</PresentationFormat>
  <Paragraphs>134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2013 - 2022 Theme</vt:lpstr>
      <vt:lpstr>WMW</vt:lpstr>
      <vt:lpstr>WMW</vt:lpstr>
      <vt:lpstr>WMW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Morrissey</dc:creator>
  <cp:lastModifiedBy>Chrissy Douglas</cp:lastModifiedBy>
  <cp:revision>8</cp:revision>
  <dcterms:created xsi:type="dcterms:W3CDTF">2024-08-31T22:17:39Z</dcterms:created>
  <dcterms:modified xsi:type="dcterms:W3CDTF">2024-09-05T20:18:04Z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0x010100F6C3934007FD62498F445C2F2B58E10C</vt:lpwstr>
  </property>
  <property fmtid="{D5CDD505-2E9C-101B-9397-08002B2CF9AE}" pid="3" name="MediaServiceImageTags">
    <vt:lpwstr/>
  </property>
</Properties>
</file>